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195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18892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21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213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09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084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4467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615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87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897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301098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5676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4611933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8973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3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42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0581C-2103-4DB7-8DBD-F9331EB58F22}" type="datetimeFigureOut">
              <a:rPr lang="en-US" smtClean="0"/>
              <a:t>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2DECB89-00CF-4D4B-923A-6A8FC3F795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36147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  <p:sldLayoutId id="2147483724" r:id="rId13"/>
    <p:sldLayoutId id="2147483725" r:id="rId14"/>
    <p:sldLayoutId id="2147483726" r:id="rId15"/>
    <p:sldLayoutId id="2147483727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07/s10804-017-9270-0" TargetMode="External"/><Relationship Id="rId2" Type="http://schemas.openxmlformats.org/officeDocument/2006/relationships/hyperlink" Target="https://doi.org/10.1007/s10804-014-9199-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07/s10804-011-9122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Depression </a:t>
            </a:r>
            <a:r>
              <a:rPr lang="en-US" dirty="0" smtClean="0"/>
              <a:t>Problem 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 smtClean="0"/>
              <a:t>Institution</a:t>
            </a:r>
          </a:p>
          <a:p>
            <a:pPr marL="0" indent="0" algn="ctr">
              <a:buNone/>
            </a:pPr>
            <a:r>
              <a:rPr lang="en-US" dirty="0" smtClean="0"/>
              <a:t>Course</a:t>
            </a:r>
          </a:p>
          <a:p>
            <a:pPr marL="0" indent="0" algn="ctr">
              <a:buNone/>
            </a:pPr>
            <a:r>
              <a:rPr lang="en-US" dirty="0" smtClean="0"/>
              <a:t>Name</a:t>
            </a:r>
          </a:p>
          <a:p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46424"/>
            <a:ext cx="11353800" cy="371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693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0885"/>
            <a:ext cx="3896638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Old age is seen as a time of rest, reflection and opportunity to carry out things that were put off while one was taking care of family.</a:t>
            </a:r>
          </a:p>
          <a:p>
            <a:r>
              <a:rPr lang="en-US" dirty="0" smtClean="0"/>
              <a:t>Aging process is not always that idyllic.</a:t>
            </a:r>
          </a:p>
          <a:p>
            <a:r>
              <a:rPr lang="en-US" dirty="0" smtClean="0"/>
              <a:t>Late-life events such as inability to get engaged in once-cherished activities, loss of family members and friends can influence one’s emotional well-being.</a:t>
            </a:r>
          </a:p>
          <a:p>
            <a:r>
              <a:rPr lang="en-US" dirty="0" smtClean="0"/>
              <a:t>Such issues tend to give rise to bring about negative emotions such as lowered self-esteem, loneliness, anxiety and sadness (Robinson, 2015).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9043" y="1950885"/>
            <a:ext cx="6274757" cy="4199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69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 of Depression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25625"/>
            <a:ext cx="2932134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Clinical depression in late-age is common.</a:t>
            </a:r>
          </a:p>
          <a:p>
            <a:r>
              <a:rPr lang="en-US" dirty="0" smtClean="0"/>
              <a:t>This does not mean that depression is a normal thing.</a:t>
            </a:r>
          </a:p>
          <a:p>
            <a:r>
              <a:rPr lang="en-US" dirty="0" smtClean="0"/>
              <a:t>Depression affects many Americans who have 65 years and above.</a:t>
            </a:r>
          </a:p>
          <a:p>
            <a:r>
              <a:rPr lang="en-US" dirty="0" smtClean="0"/>
              <a:t>Only a slight percentage of these people get treated.</a:t>
            </a:r>
          </a:p>
          <a:p>
            <a:r>
              <a:rPr lang="en-US" dirty="0" smtClean="0"/>
              <a:t>This might be attributed to the fact that these people indicate symptoms of depression differently (</a:t>
            </a:r>
            <a:r>
              <a:rPr lang="en-US" dirty="0" err="1" smtClean="0"/>
              <a:t>Reisig</a:t>
            </a:r>
            <a:r>
              <a:rPr lang="en-US" dirty="0" smtClean="0"/>
              <a:t>, 2018).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6822" y="1825625"/>
            <a:ext cx="6411238" cy="3948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8952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13099"/>
            <a:ext cx="3383071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Depression impacts the elderly differently than young people.</a:t>
            </a:r>
          </a:p>
          <a:p>
            <a:r>
              <a:rPr lang="en-US" dirty="0" smtClean="0"/>
              <a:t>In the elderly, depression is accompanied by other additional medical illnesses.</a:t>
            </a:r>
          </a:p>
          <a:p>
            <a:r>
              <a:rPr lang="en-US" dirty="0" smtClean="0"/>
              <a:t>Depression the elderly lasts longer compared to young people.</a:t>
            </a:r>
          </a:p>
          <a:p>
            <a:r>
              <a:rPr lang="en-US" dirty="0" smtClean="0"/>
              <a:t>Depression in the elderly is linked with increased risk of cardiac diseases.</a:t>
            </a:r>
          </a:p>
          <a:p>
            <a:r>
              <a:rPr lang="en-US" dirty="0" smtClean="0"/>
              <a:t>Depression in the elderly is linked with increased risk of death from illness.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270" y="1590805"/>
            <a:ext cx="7132529" cy="477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200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332967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Patients with physical illnesses have indicated that the presence of depression significantly increases the probability of death.</a:t>
            </a:r>
          </a:p>
          <a:p>
            <a:r>
              <a:rPr lang="en-US" dirty="0" smtClean="0"/>
              <a:t>Depression has been linked with increased risk of death in the event that heart attack occurs (Hill, 2018).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7364" y="1690688"/>
            <a:ext cx="6338170" cy="4263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4507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Recommendations for Solving Depression in 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1" y="1888255"/>
            <a:ext cx="3859060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The elderly people should be encouraged to consult with a physician before making any dietary changes.</a:t>
            </a:r>
          </a:p>
          <a:p>
            <a:r>
              <a:rPr lang="en-US" dirty="0" smtClean="0"/>
              <a:t>Consult a psychologist who has specialized in aging issues so that he can tailor a strategy that can help the patient.</a:t>
            </a:r>
            <a:endParaRPr lang="en-US" dirty="0"/>
          </a:p>
          <a:p>
            <a:r>
              <a:rPr lang="en-US" dirty="0" smtClean="0"/>
              <a:t>Be tactful when handling an older person who has a fragile self-esteem.</a:t>
            </a:r>
          </a:p>
          <a:p>
            <a:r>
              <a:rPr lang="en-US" dirty="0"/>
              <a:t> </a:t>
            </a:r>
            <a:r>
              <a:rPr lang="en-US" dirty="0" smtClean="0"/>
              <a:t>an older person with a fragile self-esteem might interpret well-intentioned encouragement as a proof of his deteriorating health condition.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2729" y="1690687"/>
            <a:ext cx="6651319" cy="454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07338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r>
              <a:rPr lang="en-US" dirty="0" smtClean="0"/>
              <a:t>(Part 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2907082" cy="435133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People take old age period as a time for relaxing.</a:t>
            </a:r>
          </a:p>
          <a:p>
            <a:r>
              <a:rPr lang="en-US" dirty="0" smtClean="0"/>
              <a:t>This is the time when clinical depression might kick-in.</a:t>
            </a:r>
          </a:p>
          <a:p>
            <a:r>
              <a:rPr lang="en-US" dirty="0" smtClean="0"/>
              <a:t>This might be caused due to: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Loss of a family or friend.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Chronic and debilitating medical disorders.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dirty="0" smtClean="0"/>
              <a:t>In ability to take part in activities that once were cherished.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9369" y="1690688"/>
            <a:ext cx="6951946" cy="4278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84822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Cont…,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4297471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Unfortunately, aging process is not that idyllic as people might think.</a:t>
            </a:r>
          </a:p>
          <a:p>
            <a:r>
              <a:rPr lang="en-US" dirty="0" smtClean="0"/>
              <a:t>Uninvited life changes might change life to become miserable (Robinson, 2015).</a:t>
            </a:r>
          </a:p>
          <a:p>
            <a:r>
              <a:rPr lang="en-US" dirty="0" smtClean="0"/>
              <a:t>Such a point welcomes unforeseen issues that might lead to depression at old age.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585" y="1690687"/>
            <a:ext cx="5793157" cy="4209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1348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3170129" cy="4351338"/>
          </a:xfrm>
        </p:spPr>
        <p:txBody>
          <a:bodyPr>
            <a:normAutofit/>
          </a:bodyPr>
          <a:lstStyle/>
          <a:p>
            <a:r>
              <a:rPr lang="en-US" dirty="0" smtClean="0"/>
              <a:t>Apply either of the following therapy methods: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Psychodynamic therapy.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Interpersonal therapy.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en-US" dirty="0" smtClean="0"/>
              <a:t>Cognitive behavioral therapy</a:t>
            </a:r>
          </a:p>
          <a:p>
            <a:r>
              <a:rPr lang="en-US" dirty="0" smtClean="0"/>
              <a:t>Respect individual preferences.</a:t>
            </a:r>
          </a:p>
          <a:p>
            <a:r>
              <a:rPr lang="en-US" dirty="0" smtClean="0"/>
              <a:t>Be tactful; encourage the elderly with depression so that they can improve.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329" y="1414984"/>
            <a:ext cx="7345471" cy="458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94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Robinson, R. (2015). Later-Life Crisis: Towards a Holistic Model. </a:t>
            </a:r>
            <a:r>
              <a:rPr lang="en-US" i="1" dirty="0"/>
              <a:t>Journal of Adult Development</a:t>
            </a:r>
            <a:r>
              <a:rPr lang="en-US" dirty="0"/>
              <a:t>, </a:t>
            </a:r>
            <a:r>
              <a:rPr lang="en-US" i="1" dirty="0"/>
              <a:t>22</a:t>
            </a:r>
            <a:r>
              <a:rPr lang="en-US" dirty="0"/>
              <a:t>(1), 38–49.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doi.org/10.1007/s10804-014-9199-5</a:t>
            </a:r>
            <a:endParaRPr lang="en-US" dirty="0" smtClean="0"/>
          </a:p>
          <a:p>
            <a:r>
              <a:rPr lang="en-US" dirty="0" err="1"/>
              <a:t>Reisig</a:t>
            </a:r>
            <a:r>
              <a:rPr lang="en-US" dirty="0"/>
              <a:t>, R. (2018). Criminal Victimization, Depressive Symptoms, and Behavioral Avoidance Coping in Late Adulthood: The Conditioning Role of Strong Familial Ties. </a:t>
            </a:r>
            <a:r>
              <a:rPr lang="en-US" i="1" dirty="0"/>
              <a:t>Journal of Adult Development</a:t>
            </a:r>
            <a:r>
              <a:rPr lang="en-US" dirty="0"/>
              <a:t>, </a:t>
            </a:r>
            <a:r>
              <a:rPr lang="en-US" i="1" dirty="0"/>
              <a:t>25</a:t>
            </a:r>
            <a:r>
              <a:rPr lang="en-US" dirty="0"/>
              <a:t>(1), 13–24. </a:t>
            </a: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doi.org/10.1007/s10804-017-9270-0</a:t>
            </a:r>
            <a:endParaRPr lang="en-US" dirty="0" smtClean="0"/>
          </a:p>
          <a:p>
            <a:r>
              <a:rPr lang="en-US" dirty="0"/>
              <a:t>Hill, B. (2011). A Preliminary Investigation of Quality of Life Satisfaction Reports in Emerging Adults With and Without Developmental Coordination Disorder. </a:t>
            </a:r>
            <a:r>
              <a:rPr lang="en-US" i="1" dirty="0"/>
              <a:t>Journal of Adult Development</a:t>
            </a:r>
            <a:r>
              <a:rPr lang="en-US" dirty="0"/>
              <a:t>, </a:t>
            </a:r>
            <a:r>
              <a:rPr lang="en-US" i="1" dirty="0"/>
              <a:t>18</a:t>
            </a:r>
            <a:r>
              <a:rPr lang="en-US" dirty="0"/>
              <a:t>(3), 130–134. </a:t>
            </a:r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doi.org/10.1007/s10804-011-9122-2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61839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570</TotalTime>
  <Words>492</Words>
  <Application>Microsoft Office PowerPoint</Application>
  <PresentationFormat>Widescreen</PresentationFormat>
  <Paragraphs>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Trebuchet MS</vt:lpstr>
      <vt:lpstr>Wingdings</vt:lpstr>
      <vt:lpstr>Wingdings 3</vt:lpstr>
      <vt:lpstr>Facet</vt:lpstr>
      <vt:lpstr>Depression Problem Aging</vt:lpstr>
      <vt:lpstr>Introduction</vt:lpstr>
      <vt:lpstr>Discussion of Depression Issue</vt:lpstr>
      <vt:lpstr>Cont…,</vt:lpstr>
      <vt:lpstr>Cont…,</vt:lpstr>
      <vt:lpstr>Recommendations for Solving Depression in Aging</vt:lpstr>
      <vt:lpstr>Conclusion (Part 2)</vt:lpstr>
      <vt:lpstr>Cont…,</vt:lpstr>
      <vt:lpstr>Solution </vt:lpstr>
      <vt:lpstr>References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Patrick</dc:creator>
  <cp:lastModifiedBy>TUSH</cp:lastModifiedBy>
  <cp:revision>57</cp:revision>
  <dcterms:created xsi:type="dcterms:W3CDTF">2021-01-21T11:22:57Z</dcterms:created>
  <dcterms:modified xsi:type="dcterms:W3CDTF">2021-01-22T10:24:40Z</dcterms:modified>
</cp:coreProperties>
</file>